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70" r:id="rId4"/>
    <p:sldId id="266" r:id="rId5"/>
    <p:sldId id="265" r:id="rId6"/>
    <p:sldId id="269" r:id="rId7"/>
    <p:sldId id="260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a.kantserova\Downloads\6_2024_2_1_&#1052;%20&#1088;&#1091;&#1089;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a.kantserova\Downloads\6_2024_2_1_&#1052;%20&#1088;&#1091;&#1089;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a.kantserova\Downloads\6_2024_2_1_&#1052;%20&#1088;&#1091;&#1089;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СКО!$C$2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СКО!$C$3:$C$22</c:f>
              <c:numCache>
                <c:formatCode>#,##0</c:formatCode>
                <c:ptCount val="20"/>
                <c:pt idx="0">
                  <c:v>157.8230980036771</c:v>
                </c:pt>
                <c:pt idx="1">
                  <c:v>28.923555236895211</c:v>
                </c:pt>
                <c:pt idx="2">
                  <c:v>136.49875912956841</c:v>
                </c:pt>
                <c:pt idx="3">
                  <c:v>97.474397476429644</c:v>
                </c:pt>
                <c:pt idx="4">
                  <c:v>148.73938534445466</c:v>
                </c:pt>
                <c:pt idx="5">
                  <c:v>144.4391679939971</c:v>
                </c:pt>
                <c:pt idx="6">
                  <c:v>203.34256730131389</c:v>
                </c:pt>
                <c:pt idx="7">
                  <c:v>258.42360379770867</c:v>
                </c:pt>
                <c:pt idx="8">
                  <c:v>441.35226618991203</c:v>
                </c:pt>
                <c:pt idx="9">
                  <c:v>223.98618025657086</c:v>
                </c:pt>
                <c:pt idx="10">
                  <c:v>289.30831920545484</c:v>
                </c:pt>
                <c:pt idx="11">
                  <c:v>188.27566898261782</c:v>
                </c:pt>
                <c:pt idx="12">
                  <c:v>270.27673542228041</c:v>
                </c:pt>
                <c:pt idx="13">
                  <c:v>248.75399690602407</c:v>
                </c:pt>
                <c:pt idx="14">
                  <c:v>557.77912148553025</c:v>
                </c:pt>
                <c:pt idx="15">
                  <c:v>407.66155183363645</c:v>
                </c:pt>
                <c:pt idx="16">
                  <c:v>330.8301192397775</c:v>
                </c:pt>
                <c:pt idx="17">
                  <c:v>2073.0669500098779</c:v>
                </c:pt>
                <c:pt idx="18">
                  <c:v>675.50742705829725</c:v>
                </c:pt>
                <c:pt idx="19">
                  <c:v>2939.7418749327721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C-4910-B49D-0DB77736A654}"/>
            </c:ext>
          </c:extLst>
        </c:ser>
        <c:ser>
          <c:idx val="1"/>
          <c:order val="1"/>
          <c:tx>
            <c:strRef>
              <c:f>СКО!$D$2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1DC-4910-B49D-0DB77736A654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1FA-4D32-BDDD-B8B56812D519}"/>
              </c:ext>
            </c:extLst>
          </c:dPt>
          <c:dLbls>
            <c:dLbl>
              <c:idx val="12"/>
              <c:tx>
                <c:rich>
                  <a:bodyPr/>
                  <a:lstStyle/>
                  <a:p>
                    <a:fld id="{3B0C00A5-0A6D-4970-B869-8E41A97CB4A0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9F4-424A-8554-40786B912B63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1FA-4D32-BDDD-B8B56812D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СКО!$D$3:$D$22</c:f>
              <c:numCache>
                <c:formatCode>#,##0</c:formatCode>
                <c:ptCount val="20"/>
                <c:pt idx="0">
                  <c:v>392.7987</c:v>
                </c:pt>
                <c:pt idx="1">
                  <c:v>430.32830000000001</c:v>
                </c:pt>
                <c:pt idx="2">
                  <c:v>484.55709999999999</c:v>
                </c:pt>
                <c:pt idx="3">
                  <c:v>576.16250000000002</c:v>
                </c:pt>
                <c:pt idx="4">
                  <c:v>638.67590000000007</c:v>
                </c:pt>
                <c:pt idx="5">
                  <c:v>713.42880000000002</c:v>
                </c:pt>
                <c:pt idx="6">
                  <c:v>763.32010000000002</c:v>
                </c:pt>
                <c:pt idx="7">
                  <c:v>853.41150000000005</c:v>
                </c:pt>
                <c:pt idx="8">
                  <c:v>872.58960000000002</c:v>
                </c:pt>
                <c:pt idx="9">
                  <c:v>927.56359999999995</c:v>
                </c:pt>
                <c:pt idx="10">
                  <c:v>974.58580000000006</c:v>
                </c:pt>
                <c:pt idx="11">
                  <c:v>980.25250000000005</c:v>
                </c:pt>
                <c:pt idx="12">
                  <c:v>1077.6878000000002</c:v>
                </c:pt>
                <c:pt idx="13">
                  <c:v>1086.4493</c:v>
                </c:pt>
                <c:pt idx="14">
                  <c:v>1199.1593</c:v>
                </c:pt>
                <c:pt idx="15">
                  <c:v>1239.3841</c:v>
                </c:pt>
                <c:pt idx="16">
                  <c:v>1690.8798000000002</c:v>
                </c:pt>
                <c:pt idx="17">
                  <c:v>2647.5419999999999</c:v>
                </c:pt>
                <c:pt idx="18">
                  <c:v>3153.4511000000002</c:v>
                </c:pt>
                <c:pt idx="19">
                  <c:v>5321.6760000000004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C-4910-B49D-0DB77736A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34276592"/>
        <c:axId val="1634291952"/>
      </c:barChart>
      <c:catAx>
        <c:axId val="163427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34291952"/>
        <c:crosses val="autoZero"/>
        <c:auto val="1"/>
        <c:lblAlgn val="ctr"/>
        <c:lblOffset val="100"/>
        <c:tickLblSkip val="1"/>
        <c:noMultiLvlLbl val="0"/>
      </c:catAx>
      <c:valAx>
        <c:axId val="1634291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3427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('9.4'!$A$17:$A$19,'9.4'!$A$22:$A$24)</c:f>
              <c:strCache>
                <c:ptCount val="6"/>
                <c:pt idx="0">
                  <c:v>Обрабатывающая промышленность</c:v>
                </c:pt>
                <c:pt idx="1">
                  <c:v>Строительство</c:v>
                </c:pt>
                <c:pt idx="2">
                  <c:v>Транспорт и складирование</c:v>
                </c:pt>
                <c:pt idx="3">
                  <c:v>Сельское хозяйство</c:v>
                </c:pt>
                <c:pt idx="4">
                  <c:v>Прочие виды услуг</c:v>
                </c:pt>
                <c:pt idx="5">
                  <c:v>Торговля</c:v>
                </c:pt>
              </c:strCache>
              <c:extLst/>
            </c:strRef>
          </c:cat>
          <c:val>
            <c:numRef>
              <c:f>('9.4'!$B$17:$B$19,'9.4'!$B$22:$B$24)</c:f>
              <c:numCache>
                <c:formatCode>#,##0</c:formatCode>
                <c:ptCount val="6"/>
                <c:pt idx="0">
                  <c:v>3147</c:v>
                </c:pt>
                <c:pt idx="1">
                  <c:v>3188</c:v>
                </c:pt>
                <c:pt idx="2">
                  <c:v>3196</c:v>
                </c:pt>
                <c:pt idx="3">
                  <c:v>4409</c:v>
                </c:pt>
                <c:pt idx="4">
                  <c:v>12216</c:v>
                </c:pt>
                <c:pt idx="5">
                  <c:v>22170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E6B-4006-8E30-E82B8F715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6434991"/>
        <c:axId val="336436431"/>
      </c:barChart>
      <c:catAx>
        <c:axId val="336434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36436431"/>
        <c:crosses val="autoZero"/>
        <c:auto val="1"/>
        <c:lblAlgn val="ctr"/>
        <c:lblOffset val="100"/>
        <c:noMultiLvlLbl val="0"/>
      </c:catAx>
      <c:valAx>
        <c:axId val="336436431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36434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15-488A-A9A1-D1880BE35D2C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AEA-4797-BFC1-F62A5B45C7F7}"/>
              </c:ext>
            </c:extLst>
          </c:dPt>
          <c:dLbls>
            <c:dLbl>
              <c:idx val="9"/>
              <c:tx>
                <c:rich>
                  <a:bodyPr/>
                  <a:lstStyle/>
                  <a:p>
                    <a:fld id="{CE60E9B1-E358-40E5-B4C0-79FA3558D78E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470-4EDF-B991-E889EA128168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AEA-4797-BFC1-F62A5B45C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СКО!$B$25:$B$44</c:f>
              <c:strCache>
                <c:ptCount val="20"/>
                <c:pt idx="0">
                  <c:v>Туркестанская</c:v>
                </c:pt>
                <c:pt idx="1">
                  <c:v>Жамбылская</c:v>
                </c:pt>
                <c:pt idx="2">
                  <c:v>Жетісу</c:v>
                </c:pt>
                <c:pt idx="3">
                  <c:v>Кызылординская</c:v>
                </c:pt>
                <c:pt idx="4">
                  <c:v>г. Шымкент</c:v>
                </c:pt>
                <c:pt idx="5">
                  <c:v>Алматинская</c:v>
                </c:pt>
                <c:pt idx="6">
                  <c:v>СКО</c:v>
                </c:pt>
                <c:pt idx="7">
                  <c:v>Акмолинская</c:v>
                </c:pt>
                <c:pt idx="8">
                  <c:v>Мангистауская</c:v>
                </c:pt>
                <c:pt idx="9">
                  <c:v>Актюбинская </c:v>
                </c:pt>
                <c:pt idx="10">
                  <c:v>Костанайская</c:v>
                </c:pt>
                <c:pt idx="11">
                  <c:v>Абай</c:v>
                </c:pt>
                <c:pt idx="12">
                  <c:v>Павлодарская</c:v>
                </c:pt>
                <c:pt idx="13">
                  <c:v>Карагандинская</c:v>
                </c:pt>
                <c:pt idx="14">
                  <c:v>ВКО</c:v>
                </c:pt>
                <c:pt idx="15">
                  <c:v>ЗКО</c:v>
                </c:pt>
                <c:pt idx="16">
                  <c:v>г. Астана</c:v>
                </c:pt>
                <c:pt idx="17">
                  <c:v>Ұлытау</c:v>
                </c:pt>
                <c:pt idx="18">
                  <c:v>г. Алматы</c:v>
                </c:pt>
                <c:pt idx="19">
                  <c:v>Атырауская</c:v>
                </c:pt>
              </c:strCache>
            </c:strRef>
          </c:cat>
          <c:val>
            <c:numRef>
              <c:f>СКО!$C$25:$C$44</c:f>
              <c:numCache>
                <c:formatCode>_-* #\ ##0_-;\-* #\ ##0_-;_-* "-"??_-;_-@_-</c:formatCode>
                <c:ptCount val="20"/>
                <c:pt idx="0">
                  <c:v>960.9</c:v>
                </c:pt>
                <c:pt idx="1">
                  <c:v>1159.8</c:v>
                </c:pt>
                <c:pt idx="2">
                  <c:v>1250.7</c:v>
                </c:pt>
                <c:pt idx="3">
                  <c:v>1518.3</c:v>
                </c:pt>
                <c:pt idx="4">
                  <c:v>1579.3</c:v>
                </c:pt>
                <c:pt idx="5">
                  <c:v>1735.4</c:v>
                </c:pt>
                <c:pt idx="6">
                  <c:v>2035</c:v>
                </c:pt>
                <c:pt idx="7">
                  <c:v>2150.5</c:v>
                </c:pt>
                <c:pt idx="8">
                  <c:v>2401.6</c:v>
                </c:pt>
                <c:pt idx="9">
                  <c:v>2544.4</c:v>
                </c:pt>
                <c:pt idx="10">
                  <c:v>2609.5</c:v>
                </c:pt>
                <c:pt idx="11">
                  <c:v>2609.6999999999998</c:v>
                </c:pt>
                <c:pt idx="12">
                  <c:v>2888.2</c:v>
                </c:pt>
                <c:pt idx="13">
                  <c:v>3307.9</c:v>
                </c:pt>
                <c:pt idx="14">
                  <c:v>3319.9</c:v>
                </c:pt>
                <c:pt idx="15">
                  <c:v>3967.6</c:v>
                </c:pt>
                <c:pt idx="16">
                  <c:v>4080.4</c:v>
                </c:pt>
                <c:pt idx="17">
                  <c:v>4313.2</c:v>
                </c:pt>
                <c:pt idx="18">
                  <c:v>5283.4</c:v>
                </c:pt>
                <c:pt idx="19">
                  <c:v>9927.4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5-488A-A9A1-D1880BE35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34284272"/>
        <c:axId val="1634288112"/>
      </c:barChart>
      <c:catAx>
        <c:axId val="163428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34288112"/>
        <c:crosses val="autoZero"/>
        <c:auto val="1"/>
        <c:lblAlgn val="ctr"/>
        <c:lblOffset val="100"/>
        <c:tickLblSkip val="1"/>
        <c:noMultiLvlLbl val="0"/>
      </c:catAx>
      <c:valAx>
        <c:axId val="16342881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163428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D-4A0F-AFD7-1651369CF8E0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06D-468D-B321-DCEF0BD3126A}"/>
              </c:ext>
            </c:extLst>
          </c:dPt>
          <c:dLbls>
            <c:dLbl>
              <c:idx val="1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0B7B6862-54D7-401A-8FEF-8BC3F912F8B4}" type="VALUE">
                      <a:rPr lang="en-US" b="0"/>
                      <a:pPr>
                        <a:defRPr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FD-4A0F-AFD7-1651369CF8E0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6D-468D-B321-DCEF0BD31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СКО!$B$49:$B$69</c:f>
              <c:strCache>
                <c:ptCount val="21"/>
                <c:pt idx="0">
                  <c:v>КГД МФ РК</c:v>
                </c:pt>
                <c:pt idx="1">
                  <c:v>Акмолинская</c:v>
                </c:pt>
                <c:pt idx="2">
                  <c:v>СКО</c:v>
                </c:pt>
                <c:pt idx="3">
                  <c:v>Жамбылская</c:v>
                </c:pt>
                <c:pt idx="4">
                  <c:v>ВКО</c:v>
                </c:pt>
                <c:pt idx="5">
                  <c:v>Жетісу</c:v>
                </c:pt>
                <c:pt idx="6">
                  <c:v>Ұлытау</c:v>
                </c:pt>
                <c:pt idx="7">
                  <c:v>Кызылординская</c:v>
                </c:pt>
                <c:pt idx="8">
                  <c:v>Костанайская</c:v>
                </c:pt>
                <c:pt idx="9">
                  <c:v>Абай</c:v>
                </c:pt>
                <c:pt idx="10">
                  <c:v>ЗКО</c:v>
                </c:pt>
                <c:pt idx="11">
                  <c:v>Актюбинская</c:v>
                </c:pt>
                <c:pt idx="12">
                  <c:v>г. Шымкент</c:v>
                </c:pt>
                <c:pt idx="13">
                  <c:v>Карагандинская</c:v>
                </c:pt>
                <c:pt idx="14">
                  <c:v>Мангистауская</c:v>
                </c:pt>
                <c:pt idx="15">
                  <c:v>Павлодарская</c:v>
                </c:pt>
                <c:pt idx="16">
                  <c:v>Туркестанская</c:v>
                </c:pt>
                <c:pt idx="17">
                  <c:v>Алматинская</c:v>
                </c:pt>
                <c:pt idx="18">
                  <c:v>Атырауская</c:v>
                </c:pt>
                <c:pt idx="19">
                  <c:v>г.Астана</c:v>
                </c:pt>
                <c:pt idx="20">
                  <c:v>г.Алматы</c:v>
                </c:pt>
              </c:strCache>
            </c:strRef>
          </c:cat>
          <c:val>
            <c:numRef>
              <c:f>СКО!$C$49:$C$69</c:f>
              <c:numCache>
                <c:formatCode>#\ ##0.0</c:formatCode>
                <c:ptCount val="21"/>
                <c:pt idx="0">
                  <c:v>251.38433699999999</c:v>
                </c:pt>
                <c:pt idx="1">
                  <c:v>224.79990799999999</c:v>
                </c:pt>
                <c:pt idx="2">
                  <c:v>91.860145000000003</c:v>
                </c:pt>
                <c:pt idx="3">
                  <c:v>119.35994700000001</c:v>
                </c:pt>
                <c:pt idx="4">
                  <c:v>126.932434</c:v>
                </c:pt>
                <c:pt idx="5">
                  <c:v>139.961624</c:v>
                </c:pt>
                <c:pt idx="6">
                  <c:v>140.00418100000002</c:v>
                </c:pt>
                <c:pt idx="7">
                  <c:v>157.874515</c:v>
                </c:pt>
                <c:pt idx="8">
                  <c:v>191.402896</c:v>
                </c:pt>
                <c:pt idx="9">
                  <c:v>192.55451600000001</c:v>
                </c:pt>
                <c:pt idx="10">
                  <c:v>239.89630300000002</c:v>
                </c:pt>
                <c:pt idx="11">
                  <c:v>293.52302299999997</c:v>
                </c:pt>
                <c:pt idx="12">
                  <c:v>294.62834000000004</c:v>
                </c:pt>
                <c:pt idx="13">
                  <c:v>305.56912800000003</c:v>
                </c:pt>
                <c:pt idx="14">
                  <c:v>308.85713500000003</c:v>
                </c:pt>
                <c:pt idx="15">
                  <c:v>338.43663400000003</c:v>
                </c:pt>
                <c:pt idx="16">
                  <c:v>379.10386999999997</c:v>
                </c:pt>
                <c:pt idx="17">
                  <c:v>503.28376400000002</c:v>
                </c:pt>
                <c:pt idx="18">
                  <c:v>1049.132861</c:v>
                </c:pt>
                <c:pt idx="19">
                  <c:v>1608.671683</c:v>
                </c:pt>
                <c:pt idx="20">
                  <c:v>2649.541671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D-4A0F-AFD7-1651369C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8506368"/>
        <c:axId val="1708520768"/>
      </c:barChart>
      <c:catAx>
        <c:axId val="17085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08520768"/>
        <c:crosses val="autoZero"/>
        <c:auto val="1"/>
        <c:lblAlgn val="ctr"/>
        <c:lblOffset val="100"/>
        <c:tickLblSkip val="1"/>
        <c:noMultiLvlLbl val="0"/>
      </c:catAx>
      <c:valAx>
        <c:axId val="1708520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70850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55-485E-9401-ED602230D2C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55-485E-9401-ED602230D2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'[6_2024_2_1_М рус (2).xlsx]9.4'!$H$26:$H$27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'[6_2024_2_1_М рус (2).xlsx]9.4'!$I$26:$I$27</c:f>
              <c:numCache>
                <c:formatCode>#,##0</c:formatCode>
                <c:ptCount val="2"/>
                <c:pt idx="0">
                  <c:v>197500</c:v>
                </c:pt>
                <c:pt idx="1">
                  <c:v>149070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55-485E-9401-ED602230D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3D-424B-B836-895ED469840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3D-424B-B836-895ED46984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'[6_2024_2_1_М рус (2).xlsx]9.4'!$H$30:$H$31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'[6_2024_2_1_М рус (2).xlsx]9.4'!$I$30:$I$31</c:f>
              <c:numCache>
                <c:formatCode>#,##0</c:formatCode>
                <c:ptCount val="2"/>
                <c:pt idx="0">
                  <c:v>34925</c:v>
                </c:pt>
                <c:pt idx="1">
                  <c:v>16840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D-424B-B836-895ED4698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Рабочая сила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Лист1!$G$9:$G$11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Лист1!$H$9:$H$11</c:f>
              <c:numCache>
                <c:formatCode>#,##0</c:formatCode>
                <c:ptCount val="3"/>
                <c:pt idx="0">
                  <c:v>343292</c:v>
                </c:pt>
                <c:pt idx="1">
                  <c:v>352141</c:v>
                </c:pt>
                <c:pt idx="2">
                  <c:v>364262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B-49D9-A892-142B2583CA06}"/>
            </c:ext>
          </c:extLst>
        </c:ser>
        <c:ser>
          <c:idx val="1"/>
          <c:order val="1"/>
          <c:tx>
            <c:v>Нерабочая сила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Лист1!$G$9:$G$11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Лист1!$I$9:$I$11</c:f>
              <c:numCache>
                <c:formatCode>#,##0</c:formatCode>
                <c:ptCount val="3"/>
                <c:pt idx="0">
                  <c:v>106130</c:v>
                </c:pt>
                <c:pt idx="1">
                  <c:v>104349</c:v>
                </c:pt>
                <c:pt idx="2">
                  <c:v>99794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B-49D9-A892-142B2583C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3696544"/>
        <c:axId val="1573698208"/>
      </c:barChart>
      <c:catAx>
        <c:axId val="15736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73698208"/>
        <c:crosses val="autoZero"/>
        <c:auto val="1"/>
        <c:lblAlgn val="ctr"/>
        <c:lblOffset val="100"/>
        <c:noMultiLvlLbl val="0"/>
      </c:catAx>
      <c:valAx>
        <c:axId val="15736982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7369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11111111111108E-2"/>
          <c:y val="8.3333333333333329E-2"/>
          <c:w val="0.93888888888888888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v>Занятые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584-4103-9D3E-B6ADCF20DDC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84-4103-9D3E-B6ADCF20DDC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584-4103-9D3E-B6ADCF20D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Лист1!$G$15:$G$17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Лист1!$H$15:$H$17</c:f>
              <c:numCache>
                <c:formatCode>#,##0</c:formatCode>
                <c:ptCount val="3"/>
                <c:pt idx="0">
                  <c:v>326683</c:v>
                </c:pt>
                <c:pt idx="1">
                  <c:v>335132</c:v>
                </c:pt>
                <c:pt idx="2">
                  <c:v>346570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2-4630-A253-A35567190C24}"/>
            </c:ext>
          </c:extLst>
        </c:ser>
        <c:ser>
          <c:idx val="1"/>
          <c:order val="1"/>
          <c:tx>
            <c:v>Безработные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Лист1!$G$15:$G$17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Лист1!$I$15:$I$17</c:f>
              <c:numCache>
                <c:formatCode>#,##0</c:formatCode>
                <c:ptCount val="3"/>
                <c:pt idx="0">
                  <c:v>16609</c:v>
                </c:pt>
                <c:pt idx="1">
                  <c:v>17009</c:v>
                </c:pt>
                <c:pt idx="2">
                  <c:v>17692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02-4630-A253-A35567190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928256"/>
        <c:axId val="1782781792"/>
      </c:barChart>
      <c:catAx>
        <c:axId val="16569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82781792"/>
        <c:crosses val="autoZero"/>
        <c:auto val="1"/>
        <c:lblAlgn val="ctr"/>
        <c:lblOffset val="100"/>
        <c:noMultiLvlLbl val="0"/>
      </c:catAx>
      <c:valAx>
        <c:axId val="17827817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5692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Наемные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Лист1!$G$21:$G$23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Лист1!$H$21:$H$23</c:f>
              <c:numCache>
                <c:formatCode>#,##0</c:formatCode>
                <c:ptCount val="3"/>
                <c:pt idx="0">
                  <c:v>287640</c:v>
                </c:pt>
                <c:pt idx="1">
                  <c:v>291083</c:v>
                </c:pt>
                <c:pt idx="2">
                  <c:v>294805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D-4044-8EAE-C8184B9DB2F1}"/>
            </c:ext>
          </c:extLst>
        </c:ser>
        <c:ser>
          <c:idx val="1"/>
          <c:order val="1"/>
          <c:tx>
            <c:v>Самозанятые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Лист1!$G$21:$G$23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Лист1!$I$21:$I$23</c:f>
              <c:numCache>
                <c:formatCode>#,##0</c:formatCode>
                <c:ptCount val="3"/>
                <c:pt idx="0">
                  <c:v>39043</c:v>
                </c:pt>
                <c:pt idx="1">
                  <c:v>44049</c:v>
                </c:pt>
                <c:pt idx="2">
                  <c:v>51765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D-4044-8EAE-C8184B9DB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549280"/>
        <c:axId val="115543456"/>
      </c:barChart>
      <c:catAx>
        <c:axId val="11554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15543456"/>
        <c:crosses val="autoZero"/>
        <c:auto val="1"/>
        <c:lblAlgn val="ctr"/>
        <c:lblOffset val="100"/>
        <c:noMultiLvlLbl val="0"/>
      </c:catAx>
      <c:valAx>
        <c:axId val="1155434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554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'9.4'!$A$7:$A$24</c:f>
              <c:strCache>
                <c:ptCount val="18"/>
                <c:pt idx="0">
                  <c:v>Электроснабжение</c:v>
                </c:pt>
                <c:pt idx="1">
                  <c:v>Фин. и страховая деятельность</c:v>
                </c:pt>
                <c:pt idx="2">
                  <c:v>Горнодобывающая промышленность </c:v>
                </c:pt>
                <c:pt idx="3">
                  <c:v>Водоснабжение</c:v>
                </c:pt>
                <c:pt idx="4">
                  <c:v>Искусство, развлечения и отдых</c:v>
                </c:pt>
                <c:pt idx="5">
                  <c:v>Информация и связь</c:v>
                </c:pt>
                <c:pt idx="6">
                  <c:v>Медицина</c:v>
                </c:pt>
                <c:pt idx="7">
                  <c:v>Образование</c:v>
                </c:pt>
                <c:pt idx="8">
                  <c:v>Проф., научная и тех. деятельность</c:v>
                </c:pt>
                <c:pt idx="9">
                  <c:v>Услуги по проживанию и питанию</c:v>
                </c:pt>
                <c:pt idx="10">
                  <c:v>Обрабатывающая промышленность</c:v>
                </c:pt>
                <c:pt idx="11">
                  <c:v>Строительство</c:v>
                </c:pt>
                <c:pt idx="12">
                  <c:v>Транспорт и складирование</c:v>
                </c:pt>
                <c:pt idx="13">
                  <c:v>Адм.обслуживание</c:v>
                </c:pt>
                <c:pt idx="14">
                  <c:v>Операции с недвижимым имуществом</c:v>
                </c:pt>
                <c:pt idx="15">
                  <c:v>Сельское хозяйство</c:v>
                </c:pt>
                <c:pt idx="16">
                  <c:v>Прочие виды услуг</c:v>
                </c:pt>
                <c:pt idx="17">
                  <c:v>Торговля</c:v>
                </c:pt>
              </c:strCache>
            </c:strRef>
          </c:cat>
          <c:val>
            <c:numRef>
              <c:f>'9.4'!$B$7:$B$24</c:f>
              <c:numCache>
                <c:formatCode>#,##0</c:formatCode>
                <c:ptCount val="18"/>
                <c:pt idx="0">
                  <c:v>50</c:v>
                </c:pt>
                <c:pt idx="1">
                  <c:v>98</c:v>
                </c:pt>
                <c:pt idx="2">
                  <c:v>149</c:v>
                </c:pt>
                <c:pt idx="3">
                  <c:v>178</c:v>
                </c:pt>
                <c:pt idx="4">
                  <c:v>540</c:v>
                </c:pt>
                <c:pt idx="5">
                  <c:v>541</c:v>
                </c:pt>
                <c:pt idx="6">
                  <c:v>671</c:v>
                </c:pt>
                <c:pt idx="7">
                  <c:v>1423</c:v>
                </c:pt>
                <c:pt idx="8">
                  <c:v>1479</c:v>
                </c:pt>
                <c:pt idx="9">
                  <c:v>1830</c:v>
                </c:pt>
                <c:pt idx="10">
                  <c:v>3147</c:v>
                </c:pt>
                <c:pt idx="11">
                  <c:v>3188</c:v>
                </c:pt>
                <c:pt idx="12">
                  <c:v>3196</c:v>
                </c:pt>
                <c:pt idx="13">
                  <c:v>3683</c:v>
                </c:pt>
                <c:pt idx="14">
                  <c:v>3989</c:v>
                </c:pt>
                <c:pt idx="15">
                  <c:v>4409</c:v>
                </c:pt>
                <c:pt idx="16">
                  <c:v>12216</c:v>
                </c:pt>
                <c:pt idx="17">
                  <c:v>22170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C-452A-9054-7C383D5F7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301728"/>
        <c:axId val="39311712"/>
      </c:barChart>
      <c:catAx>
        <c:axId val="3930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9311712"/>
        <c:crosses val="autoZero"/>
        <c:auto val="1"/>
        <c:lblAlgn val="ctr"/>
        <c:lblOffset val="100"/>
        <c:noMultiLvlLbl val="0"/>
      </c:catAx>
      <c:valAx>
        <c:axId val="393117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930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E398F-5581-4C6E-B15E-31C579D2E1F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3AAF7-6BDC-4C67-8742-09E66EED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9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6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7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8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5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4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9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8B46-7B62-4A43-A600-799D9659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.gov.kz/" TargetMode="External"/><Relationship Id="rId3" Type="http://schemas.openxmlformats.org/officeDocument/2006/relationships/chart" Target="../charts/chart5.xml"/><Relationship Id="rId7" Type="http://schemas.openxmlformats.org/officeDocument/2006/relationships/image" Target="../media/image3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.gov.kz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at.gov.kz/" TargetMode="External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45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3058607"/>
            <a:ext cx="720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Краткий обзор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Атырауской области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785" y="5913320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6071">
              <a:defRPr/>
            </a:pPr>
            <a:r>
              <a:rPr lang="ru-RU" sz="2000">
                <a:solidFill>
                  <a:prstClr val="white"/>
                </a:solidFill>
                <a:latin typeface="Arial Narrow" panose="020B0606020202030204" pitchFamily="34" charset="0"/>
              </a:rPr>
              <a:t>Август </a:t>
            </a: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2024 г.</a:t>
            </a: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26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7000074" cy="534035"/>
          </a:xfrm>
        </p:spPr>
        <p:txBody>
          <a:bodyPr>
            <a:noAutofit/>
          </a:bodyPr>
          <a:lstStyle/>
          <a:p>
            <a:r>
              <a:rPr lang="ru-RU" sz="2400" b="1" dirty="0" err="1">
                <a:latin typeface="Century Gothic" panose="020B0502020202020204" pitchFamily="34" charset="0"/>
              </a:rPr>
              <a:t>Атырауская</a:t>
            </a:r>
            <a:r>
              <a:rPr lang="ru-RU" sz="2400" b="1" dirty="0">
                <a:latin typeface="Century Gothic" panose="020B0502020202020204" pitchFamily="34" charset="0"/>
              </a:rPr>
              <a:t> область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45314" y="4708995"/>
            <a:ext cx="11538883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Century Gothic" panose="020B0502020202020204" pitchFamily="34" charset="0"/>
              </a:rPr>
              <a:t>Статистика региона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Население –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708 290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3,5%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РК, </a:t>
            </a:r>
            <a:r>
              <a:rPr lang="ru-RU" sz="1400" b="1" dirty="0">
                <a:latin typeface="Century Gothic" panose="020B0502020202020204" pitchFamily="34" charset="0"/>
              </a:rPr>
              <a:t>15-е</a:t>
            </a:r>
            <a:r>
              <a:rPr lang="ru-RU" sz="1400" dirty="0">
                <a:latin typeface="Century Gothic" panose="020B0502020202020204" pitchFamily="34" charset="0"/>
              </a:rPr>
              <a:t>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Площадь –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118 637 км²</a:t>
            </a:r>
            <a:r>
              <a:rPr lang="ru-RU" sz="1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4,4%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b="1" dirty="0">
                <a:latin typeface="Century Gothic" panose="020B0502020202020204" pitchFamily="34" charset="0"/>
              </a:rPr>
              <a:t>13-е</a:t>
            </a:r>
            <a:r>
              <a:rPr lang="ru-RU" sz="1400" dirty="0">
                <a:latin typeface="Century Gothic" panose="020B0502020202020204" pitchFamily="34" charset="0"/>
              </a:rPr>
              <a:t> место*);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Кол-во действующих субъектов МСБ -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62 957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ед.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en-US" sz="1400" b="1" dirty="0">
                <a:latin typeface="Century Gothic" panose="020B0502020202020204" pitchFamily="34" charset="0"/>
              </a:rPr>
              <a:t>3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en-US" sz="1400" b="1" dirty="0">
                <a:latin typeface="Century Gothic" panose="020B0502020202020204" pitchFamily="34" charset="0"/>
              </a:rPr>
              <a:t>1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РК, </a:t>
            </a:r>
            <a:r>
              <a:rPr lang="ru-RU" sz="1400" b="1" dirty="0">
                <a:latin typeface="Century Gothic" panose="020B0502020202020204" pitchFamily="34" charset="0"/>
              </a:rPr>
              <a:t>1</a:t>
            </a:r>
            <a:r>
              <a:rPr lang="en-US" sz="1400" b="1" dirty="0">
                <a:latin typeface="Century Gothic" panose="020B0502020202020204" pitchFamily="34" charset="0"/>
              </a:rPr>
              <a:t>2</a:t>
            </a:r>
            <a:r>
              <a:rPr lang="ru-RU" sz="1400" b="1" dirty="0">
                <a:latin typeface="Century Gothic" panose="020B0502020202020204" pitchFamily="34" charset="0"/>
              </a:rPr>
              <a:t>-е </a:t>
            </a:r>
            <a:r>
              <a:rPr lang="ru-RU" sz="1400" dirty="0">
                <a:latin typeface="Century Gothic" panose="020B0502020202020204" pitchFamily="34" charset="0"/>
              </a:rPr>
              <a:t>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Численность занятых в МСБ -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142 251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en-US" sz="1400" b="1" dirty="0">
                <a:latin typeface="Century Gothic" panose="020B0502020202020204" pitchFamily="34" charset="0"/>
              </a:rPr>
              <a:t>3</a:t>
            </a:r>
            <a:r>
              <a:rPr lang="ru-RU" sz="1400" b="1" dirty="0">
                <a:latin typeface="Century Gothic" panose="020B0502020202020204" pitchFamily="34" charset="0"/>
              </a:rPr>
              <a:t>,4%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РК), вклад МСП в занятость региона - </a:t>
            </a:r>
            <a:r>
              <a:rPr lang="ru-RU" sz="1400" b="1" dirty="0">
                <a:latin typeface="Century Gothic" panose="020B0502020202020204" pitchFamily="34" charset="0"/>
              </a:rPr>
              <a:t>41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0</a:t>
            </a:r>
            <a:r>
              <a:rPr lang="en-US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ВДС МСП –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67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,5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мл</a:t>
            </a:r>
            <a:r>
              <a:rPr lang="ru-KZ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рд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тенге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6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9%</a:t>
            </a:r>
            <a:r>
              <a:rPr lang="ru-RU" sz="1400" dirty="0">
                <a:latin typeface="Century Gothic" panose="020B0502020202020204" pitchFamily="34" charset="0"/>
              </a:rPr>
              <a:t> от общей суммы по РК) (вклад МСП в ВРП составляет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1,4%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).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315831"/>
            <a:ext cx="5198486" cy="2681259"/>
            <a:chOff x="844062" y="787101"/>
            <a:chExt cx="10163908" cy="5349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787101"/>
              <a:ext cx="10163908" cy="5349929"/>
              <a:chOff x="852854" y="554322"/>
              <a:chExt cx="10420815" cy="6125201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554322"/>
                <a:ext cx="10420815" cy="6125201"/>
                <a:chOff x="450705" y="605271"/>
                <a:chExt cx="10910887" cy="6109421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7" y="838201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9748" y="1182399"/>
                  <a:ext cx="2352675" cy="1562100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6" y="182547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3662" y="16334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V="1">
            <a:off x="1437778" y="2761787"/>
            <a:ext cx="0" cy="194720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6F1DC-B57B-01B4-8F6E-E711EBBAB9AD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*Площадь указана без учета городов Республиканского значения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8EC041E-B0C1-7ADB-FE22-3D5E1D43D3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80557" y="1254632"/>
            <a:ext cx="999167" cy="620855"/>
          </a:xfrm>
          <a:prstGeom prst="rect">
            <a:avLst/>
          </a:prstGeom>
        </p:spPr>
      </p:pic>
      <p:sp>
        <p:nvSpPr>
          <p:cNvPr id="49" name="Shape 776">
            <a:extLst>
              <a:ext uri="{FF2B5EF4-FFF2-40B4-BE49-F238E27FC236}">
                <a16:creationId xmlns:a16="http://schemas.microsoft.com/office/drawing/2014/main" id="{3F21A537-24C5-D157-6C8C-DBDAF193413F}"/>
              </a:ext>
            </a:extLst>
          </p:cNvPr>
          <p:cNvSpPr>
            <a:spLocks noChangeAspect="1"/>
          </p:cNvSpPr>
          <p:nvPr/>
        </p:nvSpPr>
        <p:spPr>
          <a:xfrm>
            <a:off x="3309246" y="1363581"/>
            <a:ext cx="231268" cy="176260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103883" tIns="103883" rIns="103883" bIns="103883" anchor="ctr" anchorCtr="0">
            <a:noAutofit/>
          </a:bodyPr>
          <a:lstStyle/>
          <a:p>
            <a:endParaRPr sz="240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402547" y="1025495"/>
            <a:ext cx="5581649" cy="369308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Century Gothic" panose="020B0502020202020204" pitchFamily="34" charset="0"/>
              </a:rPr>
              <a:t>Описание региона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ru-RU" sz="1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Атырауская область </a:t>
            </a:r>
            <a:r>
              <a:rPr lang="ru-RU" sz="1400" b="1" dirty="0">
                <a:latin typeface="Century Gothic" panose="020B0502020202020204" pitchFamily="34" charset="0"/>
              </a:rPr>
              <a:t>— </a:t>
            </a:r>
            <a:r>
              <a:rPr lang="ru-RU" sz="1400" dirty="0">
                <a:latin typeface="Century Gothic" panose="020B0502020202020204" pitchFamily="34" charset="0"/>
              </a:rPr>
              <a:t>область в западной части Казахстана.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Административный центр</a:t>
            </a:r>
            <a:r>
              <a:rPr lang="ru-RU" sz="1400" b="1" dirty="0">
                <a:latin typeface="Century Gothic" panose="020B0502020202020204" pitchFamily="34" charset="0"/>
              </a:rPr>
              <a:t>: город Атырау. 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latin typeface="Century Gothic" panose="020B0502020202020204" pitchFamily="34" charset="0"/>
              </a:rPr>
              <a:t>Атырауская область </a:t>
            </a:r>
            <a:r>
              <a:rPr lang="ru-RU" sz="1400" dirty="0">
                <a:latin typeface="Century Gothic" panose="020B0502020202020204" pitchFamily="34" charset="0"/>
              </a:rPr>
              <a:t>–расположена у северного побережья Каспия, богата на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уникальную природу и сакральные памятники.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Территория области специализируется на промышленном секторе, составляющий половину валового регионального продукта.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Основу экономики региона составляют значительные месторождения нефтегазового сырья-</a:t>
            </a:r>
            <a:r>
              <a:rPr lang="ru-RU" sz="1400" b="1" dirty="0">
                <a:latin typeface="Century Gothic" panose="020B0502020202020204" pitchFamily="34" charset="0"/>
              </a:rPr>
              <a:t>88%.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Развита нефтехимическая, машиностроительная, пищевая промышленность и стройиндустрия.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23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55162" y="0"/>
            <a:ext cx="7918938" cy="58830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entury Gothic" panose="020B0502020202020204" pitchFamily="34" charset="0"/>
              </a:rPr>
              <a:t>Статистика вклада Атырауской области в экономику страны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90" y="584676"/>
            <a:ext cx="29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и ВДС МСП РК за 3 мес. 2024г.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748" y="588238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на душу населения РК за 3 мес. 2024г. (</a:t>
            </a:r>
            <a:r>
              <a:rPr lang="en-US" sz="1200" b="1" dirty="0">
                <a:latin typeface="Century Gothic" panose="020B0502020202020204" pitchFamily="34" charset="0"/>
              </a:rPr>
              <a:t>$ </a:t>
            </a:r>
            <a:r>
              <a:rPr lang="kk-KZ" sz="1200" b="1" dirty="0">
                <a:latin typeface="Century Gothic" panose="020B0502020202020204" pitchFamily="34" charset="0"/>
              </a:rPr>
              <a:t>США</a:t>
            </a:r>
            <a:r>
              <a:rPr lang="en-US" sz="1200" b="1" dirty="0">
                <a:latin typeface="Century Gothic" panose="020B0502020202020204" pitchFamily="34" charset="0"/>
              </a:rPr>
              <a:t>)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3189" y="534760"/>
            <a:ext cx="31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Налоги и платежи в государственный бюджет за 6 мес. 2024г. 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56" y="5145137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ВРП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26,0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ВРП Атырауской области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3 153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млрд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ВДС МСБ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9,8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ВДС МСБ Атырауской области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676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мл</a:t>
            </a:r>
            <a:r>
              <a:rPr lang="ru-KZ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рд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 (доля ВДС МСП в ВРП региона составила </a:t>
            </a:r>
            <a:r>
              <a:rPr lang="ru-RU" sz="1100" b="1" i="1" dirty="0">
                <a:latin typeface="Century Gothic" panose="020B0502020202020204" pitchFamily="34" charset="0"/>
              </a:rPr>
              <a:t>21,4%</a:t>
            </a:r>
            <a:r>
              <a:rPr lang="ru-RU" sz="11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0447" y="5145137"/>
            <a:ext cx="5760640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Налоги и платежи в государственный бюджет за полгода 2024 года в Казахстане составили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9,6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Налоги и платежи Атырауской области составили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1 049,1 млрд </a:t>
            </a:r>
            <a:r>
              <a:rPr lang="ru-RU" sz="1100" b="1" i="1" dirty="0" err="1">
                <a:latin typeface="Century Gothic" panose="020B0502020202020204" pitchFamily="34" charset="0"/>
              </a:rPr>
              <a:t>тг</a:t>
            </a:r>
            <a:r>
              <a:rPr lang="ru-RU" sz="1100" b="1" i="1" dirty="0">
                <a:latin typeface="Century Gothic" panose="020B0502020202020204" pitchFamily="34" charset="0"/>
              </a:rPr>
              <a:t>.</a:t>
            </a:r>
            <a:r>
              <a:rPr lang="ru-RU" sz="1100" i="1" dirty="0">
                <a:latin typeface="Century Gothic" panose="020B0502020202020204" pitchFamily="34" charset="0"/>
              </a:rPr>
              <a:t> (</a:t>
            </a:r>
            <a:r>
              <a:rPr lang="ru-RU" sz="1100" b="1" i="1" dirty="0">
                <a:latin typeface="Century Gothic" panose="020B0502020202020204" pitchFamily="34" charset="0"/>
              </a:rPr>
              <a:t>11,0%</a:t>
            </a:r>
            <a:r>
              <a:rPr lang="ru-RU" sz="1100" i="1" dirty="0">
                <a:latin typeface="Century Gothic" panose="020B0502020202020204" pitchFamily="34" charset="0"/>
              </a:rPr>
              <a:t> от общего показателя по РК)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: 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*КБК 6 – Поступление от продажи финансовых активов государство; КБК 8 – Используемые остатки бюджетных средств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92025" y="28153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A004F11-AAF9-9E9E-EBC2-9EA295E01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011474"/>
              </p:ext>
            </p:extLst>
          </p:nvPr>
        </p:nvGraphicFramePr>
        <p:xfrm>
          <a:off x="209012" y="1046341"/>
          <a:ext cx="4330691" cy="40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33EAA-ED94-61D9-E773-6A1D23B4F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58539"/>
              </p:ext>
            </p:extLst>
          </p:nvPr>
        </p:nvGraphicFramePr>
        <p:xfrm>
          <a:off x="4703949" y="1046341"/>
          <a:ext cx="3485545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34D39E4-ECD0-6DA6-6989-9972F17E2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70409"/>
              </p:ext>
            </p:extLst>
          </p:nvPr>
        </p:nvGraphicFramePr>
        <p:xfrm>
          <a:off x="8353741" y="1046341"/>
          <a:ext cx="3816929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6E7C64-FD20-012A-B71B-589F3FF7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4401" y="35659"/>
            <a:ext cx="7918938" cy="58830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Статистика занятости населения </a:t>
            </a:r>
            <a:r>
              <a:rPr lang="ru-RU" sz="1600" b="1" dirty="0" err="1">
                <a:latin typeface="Century Gothic" panose="020B0502020202020204" pitchFamily="34" charset="0"/>
              </a:rPr>
              <a:t>Атырауской</a:t>
            </a:r>
            <a:r>
              <a:rPr lang="ru-RU" sz="1600" b="1" dirty="0">
                <a:latin typeface="Century Gothic" panose="020B0502020202020204" pitchFamily="34" charset="0"/>
              </a:rPr>
              <a:t>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179" y="554053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Уровень эконом. активности,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8052" y="541747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Уровень занятости, чел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95034" y="535585"/>
            <a:ext cx="275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занятости, чел.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8264" y="3704582"/>
            <a:ext cx="264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занятого 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0583" y="3683378"/>
            <a:ext cx="25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самозанятого населения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949323"/>
              </p:ext>
            </p:extLst>
          </p:nvPr>
        </p:nvGraphicFramePr>
        <p:xfrm>
          <a:off x="1185650" y="39338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726255"/>
              </p:ext>
            </p:extLst>
          </p:nvPr>
        </p:nvGraphicFramePr>
        <p:xfrm>
          <a:off x="6245327" y="39449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855522"/>
              </p:ext>
            </p:extLst>
          </p:nvPr>
        </p:nvGraphicFramePr>
        <p:xfrm>
          <a:off x="195110" y="901620"/>
          <a:ext cx="39320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05321"/>
              </p:ext>
            </p:extLst>
          </p:nvPr>
        </p:nvGraphicFramePr>
        <p:xfrm>
          <a:off x="3913398" y="754986"/>
          <a:ext cx="4572000" cy="282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57118"/>
              </p:ext>
            </p:extLst>
          </p:nvPr>
        </p:nvGraphicFramePr>
        <p:xfrm>
          <a:off x="8272881" y="909813"/>
          <a:ext cx="38169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73657" y="3565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5768" y="6642556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8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B6BAE3-32D9-1D8B-3AB4-6D3DC34B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085125"/>
              </p:ext>
            </p:extLst>
          </p:nvPr>
        </p:nvGraphicFramePr>
        <p:xfrm>
          <a:off x="801192" y="1029395"/>
          <a:ext cx="6283272" cy="524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250C71-F960-7905-A730-66E0533FA147}"/>
              </a:ext>
            </a:extLst>
          </p:cNvPr>
          <p:cNvSpPr txBox="1"/>
          <p:nvPr/>
        </p:nvSpPr>
        <p:spPr>
          <a:xfrm>
            <a:off x="7884927" y="1490782"/>
            <a:ext cx="361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62 957 тыс. МСБ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F4FE84-4809-C2F5-8E3D-863C56B3DB64}"/>
              </a:ext>
            </a:extLst>
          </p:cNvPr>
          <p:cNvSpPr/>
          <p:nvPr/>
        </p:nvSpPr>
        <p:spPr>
          <a:xfrm>
            <a:off x="7692136" y="2665195"/>
            <a:ext cx="4005469" cy="190439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В разрезе отраслей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по</a:t>
            </a:r>
            <a:r>
              <a:rPr lang="ru-RU" altLang="ru-RU" sz="1400" b="1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altLang="ru-RU" sz="1400" b="1" dirty="0" err="1">
                <a:solidFill>
                  <a:prstClr val="black"/>
                </a:solidFill>
                <a:latin typeface="Century Gothic"/>
                <a:cs typeface="Arial"/>
              </a:rPr>
              <a:t>Атырауской</a:t>
            </a:r>
            <a:r>
              <a:rPr lang="ru-RU" altLang="ru-RU" sz="1400" b="1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altLang="ru-RU" sz="1400" b="1" noProof="0" dirty="0">
                <a:solidFill>
                  <a:prstClr val="black"/>
                </a:solidFill>
                <a:latin typeface="Century Gothic"/>
                <a:cs typeface="Arial"/>
              </a:rPr>
              <a:t>области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преобладают: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Торговля–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35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2%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22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2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Прочие виды услуг–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19,4%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 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12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2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Сельское хозяйство–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7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0%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 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4,4 тыс. ед.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9772" y="0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262370" y="211631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BB5092-2148-E328-BE74-E83948F161F2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4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07ABAD-23E3-DBB7-D135-2DBAEF91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7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290" y="160917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 и результаты поддержки Фонда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4" y="1412661"/>
            <a:ext cx="674272" cy="674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7" y="2161863"/>
            <a:ext cx="526021" cy="484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1" y="4066088"/>
            <a:ext cx="501352" cy="501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5" y="3483088"/>
            <a:ext cx="564031" cy="566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4" y="2770364"/>
            <a:ext cx="651485" cy="589082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7884277" y="1839056"/>
            <a:ext cx="104666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6443529" y="2485581"/>
            <a:ext cx="247984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5093293" y="3098277"/>
            <a:ext cx="3837645" cy="7833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5093293" y="3787652"/>
            <a:ext cx="3860703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5093293" y="4492890"/>
            <a:ext cx="383008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5093293" y="5133057"/>
            <a:ext cx="3796110" cy="1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228995" y="865380"/>
            <a:ext cx="1891121" cy="52308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Кол-во </a:t>
            </a:r>
            <a:r>
              <a:rPr lang="kk-KZ" sz="1200" b="1" dirty="0">
                <a:latin typeface="Century Gothic" panose="020B0502020202020204" pitchFamily="34" charset="0"/>
              </a:rPr>
              <a:t>проектов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ед.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00879" y="865380"/>
            <a:ext cx="1891121" cy="5230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Сумма </a:t>
            </a:r>
            <a:r>
              <a:rPr lang="kk-KZ" sz="1200" b="1" dirty="0">
                <a:latin typeface="Century Gothic" panose="020B0502020202020204" pitchFamily="34" charset="0"/>
              </a:rPr>
              <a:t>кредитов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8873E28-AF2F-3D22-A33C-7E78C793D744}"/>
              </a:ext>
            </a:extLst>
          </p:cNvPr>
          <p:cNvCxnSpPr>
            <a:cxnSpLocks/>
          </p:cNvCxnSpPr>
          <p:nvPr/>
        </p:nvCxnSpPr>
        <p:spPr>
          <a:xfrm>
            <a:off x="10300879" y="853583"/>
            <a:ext cx="0" cy="5522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483C224-68E1-4B8C-D41C-B7E560DB99F7}"/>
              </a:ext>
            </a:extLst>
          </p:cNvPr>
          <p:cNvSpPr/>
          <p:nvPr/>
        </p:nvSpPr>
        <p:spPr>
          <a:xfrm>
            <a:off x="1564221" y="6086743"/>
            <a:ext cx="8736658" cy="5313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Результаты по всем финансовым программам по </a:t>
            </a:r>
            <a:r>
              <a:rPr lang="ru-RU" sz="1400" b="1" dirty="0" err="1">
                <a:latin typeface="Century Gothic" panose="020B0502020202020204" pitchFamily="34" charset="0"/>
              </a:rPr>
              <a:t>Атырауской</a:t>
            </a:r>
            <a:r>
              <a:rPr lang="ru-RU" sz="1400" b="1" dirty="0">
                <a:latin typeface="Century Gothic" panose="020B0502020202020204" pitchFamily="34" charset="0"/>
              </a:rPr>
              <a:t> области: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проектов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на сумму кредитов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308,2 млрд </a:t>
            </a:r>
            <a:r>
              <a:rPr lang="ru-RU" sz="1400" b="1" dirty="0">
                <a:latin typeface="Century Gothic" panose="020B0502020202020204" pitchFamily="34" charset="0"/>
              </a:rPr>
              <a:t>тенге</a:t>
            </a:r>
          </a:p>
        </p:txBody>
      </p:sp>
      <p:pic>
        <p:nvPicPr>
          <p:cNvPr id="1026" name="Picture 2" descr="Производство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9" y="4628119"/>
            <a:ext cx="556506" cy="5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42720" y="161839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95061" y="1662815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3 216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95061" y="2312195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1 731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320897" y="2944389"/>
            <a:ext cx="386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40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174555" y="3633764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1 297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81181" y="4320342"/>
            <a:ext cx="487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166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01878" y="4979169"/>
            <a:ext cx="487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674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90146" y="1662815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42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90146" y="2312194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60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935575" y="2945488"/>
            <a:ext cx="436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885080" y="3634194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36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94218" y="4313370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11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911358" y="4987954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47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0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E523CF-E2A3-25C2-E14A-73406CB5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98BF118-1008-90A3-0919-DAB225ADC5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874874"/>
              </p:ext>
            </p:extLst>
          </p:nvPr>
        </p:nvGraphicFramePr>
        <p:xfrm>
          <a:off x="1223563" y="1309644"/>
          <a:ext cx="6351468" cy="423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294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508657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Century Gothic" panose="020B0502020202020204" pitchFamily="34" charset="0"/>
              </a:rPr>
              <a:t>Экспорт </a:t>
            </a:r>
            <a:r>
              <a:rPr lang="ru-RU" sz="2800" b="1" dirty="0" err="1">
                <a:latin typeface="Century Gothic" panose="020B0502020202020204" pitchFamily="34" charset="0"/>
              </a:rPr>
              <a:t>Атырауской</a:t>
            </a:r>
            <a:r>
              <a:rPr lang="ru-RU" sz="2800" b="1" dirty="0">
                <a:latin typeface="Century Gothic" panose="020B0502020202020204" pitchFamily="34" charset="0"/>
              </a:rPr>
              <a:t> области за 5 мес. 2024г.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9155" y="3280073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Экспорт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8146970" y="1787036"/>
            <a:ext cx="2511642" cy="111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Прутки из железа или нелегированной стали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6 044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7449230" y="5986865"/>
            <a:ext cx="2488156" cy="8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Углеводороды циклические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49 001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H="1" flipV="1">
            <a:off x="6224492" y="2292999"/>
            <a:ext cx="8808" cy="98707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4386617" y="2371451"/>
            <a:ext cx="939867" cy="1013679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5085192" y="1974771"/>
            <a:ext cx="2296216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Остатки от переработки нефти или нефтепродуктов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6 034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экспорта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12 231 287 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0" y="6461957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601225" y="5120594"/>
            <a:ext cx="1815426" cy="61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Пластмассы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14 631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2079" y="6149592"/>
            <a:ext cx="14728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Сера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132 050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739" y="2756132"/>
            <a:ext cx="28651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Нефть сырая на </a:t>
            </a:r>
            <a:r>
              <a:rPr lang="ru-RU" sz="800" b="1" dirty="0">
                <a:latin typeface="Century Gothic" panose="020B0502020202020204" pitchFamily="34" charset="0"/>
              </a:rPr>
              <a:t>11 734 415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 flipH="1">
            <a:off x="6188648" y="4560827"/>
            <a:ext cx="19940" cy="120438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75BE93-EEF5-EC0E-D126-B8F07690DE69}"/>
              </a:ext>
            </a:extLst>
          </p:cNvPr>
          <p:cNvSpPr/>
          <p:nvPr/>
        </p:nvSpPr>
        <p:spPr>
          <a:xfrm>
            <a:off x="578732" y="3758468"/>
            <a:ext cx="2325542" cy="867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Нефтепродукты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143 314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5BE391A-4963-CF3B-C633-7DD3718DB795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Добыча масляной насосной станцией ">
            <a:extLst>
              <a:ext uri="{FF2B5EF4-FFF2-40B4-BE49-F238E27FC236}">
                <a16:creationId xmlns:a16="http://schemas.microsoft.com/office/drawing/2014/main" id="{5521B712-7933-2F79-6268-7EBE9527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75" y="2046800"/>
            <a:ext cx="656717" cy="6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2877625" y="1905436"/>
            <a:ext cx="1992174" cy="464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Моторные транспортные средства специального назначения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3 167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F1B25FF-6701-6D83-4809-E35C7C27261A}"/>
              </a:ext>
            </a:extLst>
          </p:cNvPr>
          <p:cNvSpPr/>
          <p:nvPr/>
        </p:nvSpPr>
        <p:spPr>
          <a:xfrm>
            <a:off x="4869799" y="6090419"/>
            <a:ext cx="2515854" cy="97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Газы нефтяные и углеводороды газообразные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102 012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9601225" y="3353313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Полимеры пропилена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6 729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Сера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25" y="5413916"/>
            <a:ext cx="638754" cy="6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риродный газ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95" y="5636902"/>
            <a:ext cx="772972" cy="77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Бутылка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84" y="4626319"/>
            <a:ext cx="686676" cy="6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Сталь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71" y="1442167"/>
            <a:ext cx="740166" cy="74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Баррель нефти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93" y="3403905"/>
            <a:ext cx="655620" cy="65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Аварийные службы ">
            <a:extLst>
              <a:ext uri="{FF2B5EF4-FFF2-40B4-BE49-F238E27FC236}">
                <a16:creationId xmlns:a16="http://schemas.microsoft.com/office/drawing/2014/main" id="{6F24DC34-FDBF-23A4-2B33-FD481E4C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05" y="1218535"/>
            <a:ext cx="834866" cy="8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ластик ">
            <a:extLst>
              <a:ext uri="{FF2B5EF4-FFF2-40B4-BE49-F238E27FC236}">
                <a16:creationId xmlns:a16="http://schemas.microsoft.com/office/drawing/2014/main" id="{207C8758-748E-6E1C-FA71-17AE2876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7" y="2774905"/>
            <a:ext cx="638860" cy="6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ррель нефти ">
            <a:extLst>
              <a:ext uri="{FF2B5EF4-FFF2-40B4-BE49-F238E27FC236}">
                <a16:creationId xmlns:a16="http://schemas.microsoft.com/office/drawing/2014/main" id="{7A7B3449-6578-7850-C24C-1226D205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28" y="1282827"/>
            <a:ext cx="655620" cy="65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ензол ">
            <a:extLst>
              <a:ext uri="{FF2B5EF4-FFF2-40B4-BE49-F238E27FC236}">
                <a16:creationId xmlns:a16="http://schemas.microsoft.com/office/drawing/2014/main" id="{96A1E6B6-9B5F-2BAF-D5AF-AA7DCA74E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13" y="5560678"/>
            <a:ext cx="849196" cy="8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0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2157" y="3314339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Импорт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24339" y="115893"/>
            <a:ext cx="9064601" cy="5927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>
                <a:latin typeface="Century Gothic" panose="020B0502020202020204" pitchFamily="34" charset="0"/>
              </a:rPr>
              <a:t>Импорт</a:t>
            </a:r>
            <a:r>
              <a:rPr lang="ru-RU" sz="2800" b="1" dirty="0"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latin typeface="Century Gothic" panose="020B0502020202020204" pitchFamily="34" charset="0"/>
              </a:rPr>
              <a:t>Атырауской</a:t>
            </a:r>
            <a:r>
              <a:rPr lang="ru-RU" sz="2800" b="1" dirty="0">
                <a:latin typeface="Century Gothic" panose="020B0502020202020204" pitchFamily="34" charset="0"/>
              </a:rPr>
              <a:t> области за 5 мес. 2024г.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47597" y="606904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импорта составил</a:t>
            </a:r>
            <a:r>
              <a:rPr lang="ru-RU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ru-RU" b="1">
                <a:solidFill>
                  <a:srgbClr val="0070C0"/>
                </a:solidFill>
                <a:latin typeface="Century Gothic" panose="020B0502020202020204" pitchFamily="34" charset="0"/>
              </a:rPr>
              <a:t>461 566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BE28D0-A569-2E34-E2E6-B1DB989E75BB}"/>
              </a:ext>
            </a:extLst>
          </p:cNvPr>
          <p:cNvSpPr/>
          <p:nvPr/>
        </p:nvSpPr>
        <p:spPr>
          <a:xfrm>
            <a:off x="5477315" y="1986442"/>
            <a:ext cx="2193879" cy="254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Плоский прокат 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10 174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A08D734-AE2D-2FC6-1D10-E33D1CC59AC1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6D554E0-E1FF-EA48-7FB8-814C17632345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36A6C5F-9983-83B0-3816-9B538625EB0E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25E82FE-2CD4-9AC0-F6E4-0533FADC39C1}"/>
              </a:ext>
            </a:extLst>
          </p:cNvPr>
          <p:cNvCxnSpPr>
            <a:cxnSpLocks/>
          </p:cNvCxnSpPr>
          <p:nvPr/>
        </p:nvCxnSpPr>
        <p:spPr>
          <a:xfrm flipV="1">
            <a:off x="6309951" y="2292999"/>
            <a:ext cx="0" cy="97131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80EAF89-14E0-8DA6-1C48-153472358D35}"/>
              </a:ext>
            </a:extLst>
          </p:cNvPr>
          <p:cNvCxnSpPr>
            <a:cxnSpLocks/>
          </p:cNvCxnSpPr>
          <p:nvPr/>
        </p:nvCxnSpPr>
        <p:spPr>
          <a:xfrm flipH="1" flipV="1">
            <a:off x="4662246" y="2192005"/>
            <a:ext cx="664238" cy="119312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78CC158-6426-8136-086F-5C011C5229B1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F702F64-F3AB-9FFA-F767-C9BF6B05E890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4CC607B-2CF5-4D6A-358C-A3EEEAF9F75A}"/>
              </a:ext>
            </a:extLst>
          </p:cNvPr>
          <p:cNvSpPr/>
          <p:nvPr/>
        </p:nvSpPr>
        <p:spPr>
          <a:xfrm>
            <a:off x="9519550" y="5239899"/>
            <a:ext cx="2296216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Автомобили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12 821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C2DD974-DA52-85BC-0C88-A81B1F78FD25}"/>
              </a:ext>
            </a:extLst>
          </p:cNvPr>
          <p:cNvSpPr/>
          <p:nvPr/>
        </p:nvSpPr>
        <p:spPr>
          <a:xfrm>
            <a:off x="1239971" y="5864717"/>
            <a:ext cx="26004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Черные металлы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15 569 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34A0F843-D076-77C3-540B-41250CFE91A2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84F62A6-E46E-9D4C-797F-C65EBC90C161}"/>
              </a:ext>
            </a:extLst>
          </p:cNvPr>
          <p:cNvCxnSpPr>
            <a:cxnSpLocks/>
          </p:cNvCxnSpPr>
          <p:nvPr/>
        </p:nvCxnSpPr>
        <p:spPr>
          <a:xfrm flipH="1">
            <a:off x="6108615" y="4581182"/>
            <a:ext cx="34471" cy="122153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2EC1B568-4BFF-5046-F443-2E891D4762C8}"/>
              </a:ext>
            </a:extLst>
          </p:cNvPr>
          <p:cNvSpPr/>
          <p:nvPr/>
        </p:nvSpPr>
        <p:spPr>
          <a:xfrm>
            <a:off x="46661" y="3738031"/>
            <a:ext cx="2911128" cy="76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Арматура для трубопроводов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30 720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0EE30320-7327-ABFC-9BE9-3CDB15BF77F0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03776AB-522A-57FA-DA9C-AA7CD8EDA586}"/>
              </a:ext>
            </a:extLst>
          </p:cNvPr>
          <p:cNvSpPr/>
          <p:nvPr/>
        </p:nvSpPr>
        <p:spPr>
          <a:xfrm>
            <a:off x="4792948" y="6285034"/>
            <a:ext cx="2700276" cy="70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Фитинги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15 075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Рисунок 82" descr="Изображение выглядит как транспортное средство, Наземный транспорт, колесо, Игрушеч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0BE4189C-05A1-276F-5CF4-9C68B4688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83" y="4503813"/>
            <a:ext cx="917609" cy="917609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молоток, инструмен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C95D9D4-97F0-C377-BBAC-7067F304C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25" y="5115559"/>
            <a:ext cx="667044" cy="667044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7965636" y="1992103"/>
            <a:ext cx="2501451" cy="629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Приборы и основания для электрической аппаратуры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11 076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AC5EFA-D734-F044-2C31-DB5F4269A89F}"/>
              </a:ext>
            </a:extLst>
          </p:cNvPr>
          <p:cNvSpPr/>
          <p:nvPr/>
        </p:nvSpPr>
        <p:spPr>
          <a:xfrm>
            <a:off x="842500" y="2628683"/>
            <a:ext cx="1947161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Трубы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35 320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Рисунок 42" descr="Изображение выглядит как круг, снимок экрана, Графика  Автоматически созданное описание">
            <a:extLst>
              <a:ext uri="{FF2B5EF4-FFF2-40B4-BE49-F238E27FC236}">
                <a16:creationId xmlns:a16="http://schemas.microsoft.com/office/drawing/2014/main" id="{97379825-619F-824A-E551-690FA7652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17" y="1923849"/>
            <a:ext cx="649546" cy="649546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C6AD533-8B9B-A8A1-8F5E-84BF8584BA46}"/>
              </a:ext>
            </a:extLst>
          </p:cNvPr>
          <p:cNvSpPr/>
          <p:nvPr/>
        </p:nvSpPr>
        <p:spPr>
          <a:xfrm>
            <a:off x="9325423" y="3125643"/>
            <a:ext cx="2415382" cy="66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Катализаторы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11 173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-9659" y="6476742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6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7237954" y="6077237"/>
            <a:ext cx="2511642" cy="111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Прутки из железа или нелегированной стали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13 256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375BE93-EEF5-EC0E-D126-B8F07690DE69}"/>
              </a:ext>
            </a:extLst>
          </p:cNvPr>
          <p:cNvSpPr/>
          <p:nvPr/>
        </p:nvSpPr>
        <p:spPr>
          <a:xfrm>
            <a:off x="2692084" y="1741284"/>
            <a:ext cx="2884579" cy="819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Оборудование промышленное или лабораторное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10 042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" name="Picture 16" descr="Машинное оборудование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86" y="1324523"/>
            <a:ext cx="616405" cy="6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Фитинги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46" y="5893028"/>
            <a:ext cx="589156" cy="5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Трубопровод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81" y="3210386"/>
            <a:ext cx="821841" cy="8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Сталь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42" y="5682046"/>
            <a:ext cx="740166" cy="74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тализатор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41" y="2668418"/>
            <a:ext cx="710857" cy="7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Электричество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84" y="1302938"/>
            <a:ext cx="822554" cy="8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тальной лист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06" y="1331962"/>
            <a:ext cx="670795" cy="6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6F83C2-545F-1176-D201-A59CF4CF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46-7B62-4A43-A600-799D96598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9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829" y="-25074"/>
            <a:ext cx="10972800" cy="7208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Выводы по текущей ситуации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655652" y="11924"/>
            <a:ext cx="1157297" cy="3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2264" y="614921"/>
            <a:ext cx="5297325" cy="202629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Конкурентные преимущества: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Богатая минерально-сырьевая база;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Наличие дешевой электроэнергии;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 Наличие «НИНТ»;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4) Доступ к рынкам России;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5) Доступ к рынкам стран каспийского региона;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Доступ к рынкам Кавказа и Европы;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7) «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Геопортал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» Ситуационного центра Аппарата 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акима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области;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8) Высокий уровень коммуникации структурных подразделений местных исполнительных органов области с населением посредством современных средств коммуникации.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2265" y="2714588"/>
            <a:ext cx="5297325" cy="3777652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Возможности: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Геоэкономическое расположение, развитие нефтехимии, наличие запаса углеводородов;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2) Наличие минеральных ресурсов для развития отрасли производства строительных материалов;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3) Кластерная модель экономического развития;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4) Развитие государственно-частного партнерства;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5) Повышение занятости населения путем создания дополнительных рабочих мест, открытия социальных рабочих мест и подготовки безработных граждан;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6) Создание благоприятных условий для предпринимательства, инвестиций и бизнеса, в том числе за счет развития специальных экономических зон, создания регионального инвестиционного центра;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7) Создание условий для увеличения доли НИОКР (научно-исследовательские и опытно-конструкторские работы) в секторах экономики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8) Развитие инфра</a:t>
            </a:r>
            <a:r>
              <a:rPr lang="ru-KZ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структуры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СНП, в соответствии с системой региональных стандартов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9) Повышение занятости населения путем создания дополнительных рабочих мест, открытия социальных рабочих мест и подготовки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безработных граждан.</a:t>
            </a: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223894" y="3420355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307446" y="998670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6274229" y="3390681"/>
            <a:ext cx="480028" cy="4800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6342964" y="999082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6916405" y="614921"/>
            <a:ext cx="5088566" cy="202629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Слабые стороны: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Дефицит источников пресной воды в регионе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Большое количество очередников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 Решение актуальных экологических проблем региона, а также рекультивация полей испарения сточных вод «Тухлая балка» и «Квадрат» (АНПЗ, </a:t>
            </a:r>
            <a:r>
              <a:rPr lang="ru-RU" sz="1100" dirty="0" err="1">
                <a:latin typeface="Century Gothic" panose="020B0502020202020204" pitchFamily="34" charset="0"/>
              </a:rPr>
              <a:t>акимат</a:t>
            </a:r>
            <a:r>
              <a:rPr lang="ru-RU" sz="1100" dirty="0">
                <a:latin typeface="Century Gothic" panose="020B0502020202020204" pitchFamily="34" charset="0"/>
              </a:rPr>
              <a:t>)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4)</a:t>
            </a:r>
            <a:r>
              <a:rPr lang="ru-RU" sz="1100" dirty="0">
                <a:latin typeface="Century Gothic" panose="020B0502020202020204" pitchFamily="34" charset="0"/>
              </a:rPr>
              <a:t> Повышение водности и улучшение гидрологического режима рек </a:t>
            </a:r>
            <a:r>
              <a:rPr lang="ru-RU" sz="1100" dirty="0" err="1">
                <a:latin typeface="Century Gothic" panose="020B0502020202020204" pitchFamily="34" charset="0"/>
              </a:rPr>
              <a:t>Жайык</a:t>
            </a:r>
            <a:r>
              <a:rPr lang="ru-RU" sz="1100" dirty="0">
                <a:latin typeface="Century Gothic" panose="020B0502020202020204" pitchFamily="34" charset="0"/>
              </a:rPr>
              <a:t> и </a:t>
            </a:r>
            <a:r>
              <a:rPr lang="ru-RU" sz="1100" dirty="0" err="1">
                <a:latin typeface="Century Gothic" panose="020B0502020202020204" pitchFamily="34" charset="0"/>
              </a:rPr>
              <a:t>Кигач</a:t>
            </a:r>
            <a:r>
              <a:rPr lang="ru-RU" sz="11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5) Износ водопроводных сетей 30%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6) Рост материнской и младенческой смертности.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16405" y="2740845"/>
            <a:ext cx="5088566" cy="297280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Снижение привлекательности региона для населения: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1) Рост количества людей с психоневрологическими заболеваниями, состоящих на очереди в психоневрологический центр по оказанию специальных социальных услуг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2)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Проблемы трехсменного обучения;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3) Низкий уровень трудоустройства женщин на селе в связи с отсутствием рабочих мест и отказом от вахтового метода работы;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4) Значительный разрыв между заработной платой в нефтегазодобывающей сфере и заработной платой в сельском хозяйстве, бюджетной сфере;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5) Риск повышения уровня безработицы в связи со снижением объемов работ в 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нефтесервисных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компаниях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6) В ДЧС Атырауской области отсутствует возможность перехвата телевещания (имеющееся оборудование находится в неисправном состоянии, физически устарело и ремонту не подлежит).</a:t>
            </a:r>
          </a:p>
          <a:p>
            <a:pPr marL="110064" indent="-110064">
              <a:buFont typeface="Arial" pitchFamily="34" charset="0"/>
              <a:buChar char="•"/>
            </a:pPr>
            <a:endParaRPr lang="kk-KZ" sz="1067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761" y="156381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8186" y="4058852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40102" y="156381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85300" y="3944053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65612"/>
            <a:ext cx="84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Управление экономики и финансов Атырауской области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План развития Атырауской области на 2021-2025 годы</a:t>
            </a:r>
          </a:p>
          <a:p>
            <a:endParaRPr lang="ru-RU" sz="800" i="1" dirty="0">
              <a:latin typeface="Century Gothic" panose="020B0502020202020204" pitchFamily="34" charset="0"/>
            </a:endParaRPr>
          </a:p>
          <a:p>
            <a:endParaRPr lang="ru-RU" sz="800" i="1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240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30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1292</Words>
  <Application>Microsoft Office PowerPoint</Application>
  <PresentationFormat>Широкоэкранный</PresentationFormat>
  <Paragraphs>150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Century Gothic</vt:lpstr>
      <vt:lpstr>Тема Office</vt:lpstr>
      <vt:lpstr>Презентация PowerPoint</vt:lpstr>
      <vt:lpstr>Атырауская область</vt:lpstr>
      <vt:lpstr>Статистика вклада Атырауской области в экономику страны</vt:lpstr>
      <vt:lpstr>Статистика занятости населения Атырауской области</vt:lpstr>
      <vt:lpstr>Количество действующих субъектов МСБ</vt:lpstr>
      <vt:lpstr>Количество действующих субъектов МСБ и результаты поддержки Фонда</vt:lpstr>
      <vt:lpstr>Презентация PowerPoint</vt:lpstr>
      <vt:lpstr>Презентация PowerPoint</vt:lpstr>
      <vt:lpstr>Выводы по текущей ситуации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Эльдана Александровна Канцерова</dc:creator>
  <cp:lastModifiedBy>Алдияр Касымбек</cp:lastModifiedBy>
  <cp:revision>117</cp:revision>
  <dcterms:created xsi:type="dcterms:W3CDTF">2024-07-25T09:15:59Z</dcterms:created>
  <dcterms:modified xsi:type="dcterms:W3CDTF">2024-08-06T11:20:32Z</dcterms:modified>
</cp:coreProperties>
</file>